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60" r:id="rId2"/>
    <p:sldId id="269" r:id="rId3"/>
    <p:sldId id="282" r:id="rId4"/>
    <p:sldId id="283" r:id="rId5"/>
    <p:sldId id="281" r:id="rId6"/>
    <p:sldId id="276" r:id="rId7"/>
    <p:sldId id="284" r:id="rId8"/>
  </p:sldIdLst>
  <p:sldSz cx="9906000" cy="6858000" type="A4"/>
  <p:notesSz cx="6858000" cy="9144000"/>
  <p:defaultTextStyle>
    <a:defPPr>
      <a:defRPr lang="en-US"/>
    </a:defPPr>
    <a:lvl1pPr marL="0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06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140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211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246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281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Мерсон" initials="ДМ" lastIdx="2" clrIdx="0">
    <p:extLst>
      <p:ext uri="{19B8F6BF-5375-455C-9EA6-DF929625EA0E}">
        <p15:presenceInfo xmlns:p15="http://schemas.microsoft.com/office/powerpoint/2012/main" userId="d227c641ff6dbb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 showGuides="1">
      <p:cViewPr varScale="1">
        <p:scale>
          <a:sx n="100" d="100"/>
          <a:sy n="100" d="100"/>
        </p:scale>
        <p:origin x="844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E635E-87ED-40F1-B8DB-0E4C738F521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E066-EB7A-41C2-97C6-9ED62B78E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3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1E066-EB7A-41C2-97C6-9ED62B78E8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1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37"/>
            <a:fld id="{88D2FD62-03DF-1E48-A004-4E6C849FD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37"/>
            <a:fld id="{97419719-DA0C-5944-8FD3-1D5861AE1C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1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37"/>
            <a:fld id="{88D2FD62-03DF-1E48-A004-4E6C849FD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37"/>
            <a:fld id="{97419719-DA0C-5944-8FD3-1D5861AE1C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0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37"/>
            <a:fld id="{88D2FD62-03DF-1E48-A004-4E6C849FD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37"/>
            <a:fld id="{97419719-DA0C-5944-8FD3-1D5861AE1C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37"/>
            <a:fld id="{88D2FD62-03DF-1E48-A004-4E6C849FD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37"/>
            <a:fld id="{97419719-DA0C-5944-8FD3-1D5861AE1C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6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37"/>
            <a:fld id="{88D2FD62-03DF-1E48-A004-4E6C849FD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37"/>
            <a:fld id="{97419719-DA0C-5944-8FD3-1D5861AE1C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6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37"/>
            <a:fld id="{88D2FD62-03DF-1E48-A004-4E6C849FD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37"/>
            <a:fld id="{97419719-DA0C-5944-8FD3-1D5861AE1C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5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37"/>
            <a:fld id="{88D2FD62-03DF-1E48-A004-4E6C849FD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37"/>
            <a:fld id="{97419719-DA0C-5944-8FD3-1D5861AE1C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7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37"/>
            <a:fld id="{88D2FD62-03DF-1E48-A004-4E6C849FD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37"/>
            <a:fld id="{97419719-DA0C-5944-8FD3-1D5861AE1C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0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37"/>
            <a:fld id="{88D2FD62-03DF-1E48-A004-4E6C849FD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37"/>
            <a:fld id="{97419719-DA0C-5944-8FD3-1D5861AE1C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1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37"/>
            <a:fld id="{88D2FD62-03DF-1E48-A004-4E6C849FD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37"/>
            <a:fld id="{97419719-DA0C-5944-8FD3-1D5861AE1C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8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37"/>
            <a:fld id="{88D2FD62-03DF-1E48-A004-4E6C849FD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37"/>
            <a:fld id="{97419719-DA0C-5944-8FD3-1D5861AE1C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0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2037"/>
            <a:fld id="{88D2FD62-03DF-1E48-A004-4E6C849FD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203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2037"/>
            <a:fld id="{97419719-DA0C-5944-8FD3-1D5861AE1C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2203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1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.merson@tltsu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9492" t="11745" r="58567" b="59179"/>
          <a:stretch/>
        </p:blipFill>
        <p:spPr bwMode="auto">
          <a:xfrm>
            <a:off x="138579" y="5756799"/>
            <a:ext cx="1897380" cy="971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8374" y="1699108"/>
            <a:ext cx="90508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</a:t>
            </a:r>
          </a:p>
          <a:p>
            <a:pPr algn="ctr"/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«ПРИМЕНЕНИЕ БИОРЕЗОРБИРУЕМЫХ МАГНИЕВЫХ СПЛАВОВ ДЛЯ ВРЕМЕННЫХ МЕТАЛЛИЧЕСКИХ  КОНСТРУКЦИЙ В МЕДИЦИНЕ»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Д.Л.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Мерсон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С.Х.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Петерайтис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И.Б. Солодов </a:t>
            </a:r>
          </a:p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d.merson@tltsu.ru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D:\САША\ООО\ООО ГК ЭкспертЭнергоСервис\Профессиональная литература\Дорожная карта инжиниринг ТГУ\Паспорт программмы развития ТГУ\От ЦСИ\Логотипы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59" y="256455"/>
            <a:ext cx="6086103" cy="106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4925EBBC-A91F-7B48-8447-F2B744EC0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840" y="5756799"/>
            <a:ext cx="111740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2978"/>
            <a:ext cx="990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Актуальность проекта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4" descr="Картинки по запросу тольяттинский университет 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51" y="121207"/>
            <a:ext cx="836182" cy="75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аучный руководитель лаборатории:…"/>
          <p:cNvSpPr txBox="1">
            <a:spLocks noGrp="1"/>
          </p:cNvSpPr>
          <p:nvPr>
            <p:ph type="subTitle" sz="quarter" idx="1"/>
          </p:nvPr>
        </p:nvSpPr>
        <p:spPr>
          <a:xfrm>
            <a:off x="3623094" y="1105643"/>
            <a:ext cx="5999288" cy="157320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dirty="0" smtClean="0"/>
              <a:t>В </a:t>
            </a:r>
            <a:r>
              <a:rPr lang="ru-RU" dirty="0"/>
              <a:t>России </a:t>
            </a:r>
            <a:r>
              <a:rPr lang="ru-RU" dirty="0" smtClean="0"/>
              <a:t>ежегодно регистрируется около 20 </a:t>
            </a:r>
            <a:r>
              <a:rPr lang="ru-RU" dirty="0"/>
              <a:t>млн. различных травм, 10% из них требуют реконструктивных операций с применением </a:t>
            </a:r>
            <a:r>
              <a:rPr lang="ru-RU" dirty="0" smtClean="0"/>
              <a:t>имплантатов</a:t>
            </a:r>
            <a:r>
              <a:rPr lang="en-US" dirty="0" smtClean="0"/>
              <a:t> (</a:t>
            </a:r>
            <a:r>
              <a:rPr lang="ru-RU" dirty="0"/>
              <a:t>в</a:t>
            </a:r>
            <a:r>
              <a:rPr lang="ru-RU" dirty="0" smtClean="0"/>
              <a:t> Самарской области – более 30 000 в год). 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Годовая </a:t>
            </a:r>
            <a:r>
              <a:rPr lang="ru-RU" dirty="0"/>
              <a:t>потребность по РФ в </a:t>
            </a:r>
            <a:r>
              <a:rPr lang="ru-RU" dirty="0" smtClean="0"/>
              <a:t>биорезорбируемых (временных) </a:t>
            </a:r>
            <a:r>
              <a:rPr lang="ru-RU" dirty="0"/>
              <a:t>имплантатах составляет порядка 1 млн </a:t>
            </a:r>
            <a:r>
              <a:rPr lang="ru-RU" dirty="0" smtClean="0"/>
              <a:t>штук  рыночной стоимостью не </a:t>
            </a:r>
            <a:r>
              <a:rPr lang="ru-RU" dirty="0"/>
              <a:t>менее </a:t>
            </a:r>
            <a:r>
              <a:rPr lang="ru-RU" b="1" dirty="0"/>
              <a:t>20 </a:t>
            </a:r>
            <a:r>
              <a:rPr lang="ru-RU" b="1" dirty="0" smtClean="0"/>
              <a:t>млрд. </a:t>
            </a:r>
            <a:r>
              <a:rPr lang="ru-RU" b="1" dirty="0" err="1" smtClean="0"/>
              <a:t>руб</a:t>
            </a:r>
            <a:r>
              <a:rPr lang="ru-RU" b="1" dirty="0"/>
              <a:t> </a:t>
            </a:r>
            <a:r>
              <a:rPr lang="ru-RU" b="1" dirty="0" smtClean="0"/>
              <a:t>в год.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 algn="l">
              <a:spcAft>
                <a:spcPts val="442"/>
              </a:spcAft>
            </a:pPr>
            <a:endParaRPr lang="ru-RU" sz="1400" dirty="0" smtClean="0"/>
          </a:p>
          <a:p>
            <a:pPr algn="l">
              <a:spcAft>
                <a:spcPts val="442"/>
              </a:spcAft>
            </a:pPr>
            <a:endParaRPr sz="1400" dirty="0"/>
          </a:p>
        </p:txBody>
      </p:sp>
      <p:sp>
        <p:nvSpPr>
          <p:cNvPr id="3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299275" y="6474659"/>
            <a:ext cx="606725" cy="383341"/>
          </a:xfrm>
          <a:prstGeom prst="rect">
            <a:avLst/>
          </a:prstGeo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792" y="4727275"/>
            <a:ext cx="9647208" cy="221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МАГНИЙ </a:t>
            </a:r>
            <a:r>
              <a:rPr lang="ru-RU" sz="2400" dirty="0"/>
              <a:t>полностью биосовместим с организмом </a:t>
            </a:r>
            <a:r>
              <a:rPr lang="ru-RU" sz="2400" dirty="0" smtClean="0"/>
              <a:t>человека, </a:t>
            </a:r>
            <a:r>
              <a:rPr lang="ru-RU" sz="2400" dirty="0"/>
              <a:t>обладает свойством резорбции (постепенного растворения</a:t>
            </a:r>
            <a:r>
              <a:rPr lang="ru-RU" sz="2400" dirty="0" smtClean="0"/>
              <a:t>) и имеет механические свойства близкие к костным тканям, поэтому </a:t>
            </a:r>
            <a:r>
              <a:rPr lang="ru-RU" sz="2400" b="1" dirty="0" smtClean="0">
                <a:solidFill>
                  <a:srgbClr val="C00000"/>
                </a:solidFill>
              </a:rPr>
              <a:t>магниевые сплавы считаются наиболее перспективными кандидатами для изготовления </a:t>
            </a:r>
            <a:r>
              <a:rPr lang="ru-RU" sz="2400" b="1" dirty="0" err="1" smtClean="0">
                <a:solidFill>
                  <a:srgbClr val="C00000"/>
                </a:solidFill>
              </a:rPr>
              <a:t>саморассасывающихся</a:t>
            </a:r>
            <a:r>
              <a:rPr lang="ru-RU" sz="2400" b="1" dirty="0" smtClean="0">
                <a:solidFill>
                  <a:srgbClr val="C00000"/>
                </a:solidFill>
              </a:rPr>
              <a:t> имплантатов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4925EBBC-A91F-7B48-8447-F2B744EC0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" y="60762"/>
            <a:ext cx="893921" cy="720000"/>
          </a:xfrm>
          <a:prstGeom prst="rect">
            <a:avLst/>
          </a:prstGeom>
        </p:spPr>
      </p:pic>
      <p:pic>
        <p:nvPicPr>
          <p:cNvPr id="1026" name="Picture 2" descr="https://medspina.ru/wp-content/uploads/osteosintez-sheyki-bedr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r="7384"/>
          <a:stretch/>
        </p:blipFill>
        <p:spPr bwMode="auto">
          <a:xfrm>
            <a:off x="872295" y="1100948"/>
            <a:ext cx="1898532" cy="18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0.rc.xiniu.com/g2/M00/60/E9/CgAGfFpoLneAW8cLAAQRwu1zfi844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6" r="20757"/>
          <a:stretch/>
        </p:blipFill>
        <p:spPr bwMode="auto">
          <a:xfrm>
            <a:off x="293234" y="2678850"/>
            <a:ext cx="2232248" cy="19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medgrand.su/userfiles/images/Complects/Extra%20art%20DH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4" y="1144810"/>
            <a:ext cx="81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protrauma.com.ua/wp-content/uploads/2015/09/%D0%9F%D0%B5%D1%80%D0%B5%D0%BB%D0%BE%D0%BC-%D0%BA%D0%BB%D1%8E%D1%87%D0%B8%D1%86%D1%8B_%D0%9E%D1%81%D1%82%D0%B5%D0%BE%D1%81%D0%B8%D0%BD%D1%82%D0%B5%D0%B7-%D0%BF%D0%BB%D0%B0%D1%81%D1%82%D0%B8%D0%BD%D0%BE%D0%B9-LCP-%D0%BF%D1%80%D0%B8-%D0%BF%D0%B5%D1%80%D0%B5%D0%BB%D0%BE%D0%BC%D0%B0%D1%85-%D0%B4%D0%B8%D0%B0%D1%84%D0%B8%D0%B7%D0%B0-%D0%BA%D0%BB%D1%8E%D1%87%D0%B8%D1%86%D1%8B..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9088" y="2571104"/>
            <a:ext cx="1800000" cy="6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Картинки по запросу тольяттинский университет 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51" y="121207"/>
            <a:ext cx="836182" cy="75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299275" y="6474659"/>
            <a:ext cx="606725" cy="383341"/>
          </a:xfrm>
          <a:prstGeom prst="rect">
            <a:avLst/>
          </a:prstGeo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87139"/>
            <a:ext cx="990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Научно-исследовательский </a:t>
            </a:r>
          </a:p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технологический задел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264" y="1334956"/>
            <a:ext cx="9687464" cy="6737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88301">
              <a:spcAft>
                <a:spcPts val="300"/>
              </a:spcAft>
              <a:buFont typeface="Wingdings" panose="05000000000000000000" pitchFamily="2" charset="2"/>
              <a:buChar char="ü"/>
              <a:defRPr sz="2412"/>
            </a:pPr>
            <a:r>
              <a:rPr lang="ru-RU" sz="2000" dirty="0" smtClean="0"/>
              <a:t>По магниевой тематике в 2012-2019 гг. реализовано </a:t>
            </a:r>
            <a:r>
              <a:rPr lang="ru-RU" sz="2000" b="1" dirty="0" smtClean="0"/>
              <a:t>7</a:t>
            </a:r>
            <a:r>
              <a:rPr lang="ru-RU" sz="2000" dirty="0" smtClean="0"/>
              <a:t> крупных проектов Федерального уровня на общую сумму свыше </a:t>
            </a:r>
            <a:r>
              <a:rPr lang="ru-RU" sz="2000" b="1" dirty="0" smtClean="0">
                <a:solidFill>
                  <a:srgbClr val="002060"/>
                </a:solidFill>
              </a:rPr>
              <a:t>100 млн. </a:t>
            </a:r>
            <a:r>
              <a:rPr lang="ru-RU" sz="2000" b="1" dirty="0" err="1" smtClean="0">
                <a:solidFill>
                  <a:srgbClr val="002060"/>
                </a:solidFill>
              </a:rPr>
              <a:t>руб</a:t>
            </a:r>
            <a:r>
              <a:rPr lang="ru-RU" sz="2000" dirty="0" smtClean="0"/>
              <a:t>, в том числе три Международных (Корея, Чехия, Япония), в том числе:</a:t>
            </a:r>
          </a:p>
          <a:p>
            <a:pPr marL="466725" indent="-285750" algn="just" defTabSz="288301">
              <a:spcAft>
                <a:spcPts val="400"/>
              </a:spcAft>
              <a:buFont typeface="Wingdings" panose="05000000000000000000" pitchFamily="2" charset="2"/>
              <a:buChar char="Ø"/>
              <a:defRPr sz="2412"/>
            </a:pPr>
            <a:r>
              <a:rPr lang="ru-RU" sz="2000" dirty="0" smtClean="0"/>
              <a:t>–</a:t>
            </a:r>
            <a:r>
              <a:rPr lang="ru-RU" sz="2000" b="1" dirty="0" smtClean="0"/>
              <a:t>2015-2017 </a:t>
            </a:r>
            <a:r>
              <a:rPr lang="ru-RU" sz="2000" b="1" dirty="0"/>
              <a:t>– </a:t>
            </a:r>
            <a:r>
              <a:rPr lang="ru-RU" sz="2000" dirty="0"/>
              <a:t>Грант РНФ, «Высокопрочные биорезорбируемые магниевые сплавы с управляемой микроструктурой», </a:t>
            </a:r>
            <a:r>
              <a:rPr lang="ru-RU" sz="2000" b="1" dirty="0"/>
              <a:t>24 млн </a:t>
            </a:r>
            <a:r>
              <a:rPr lang="ru-RU" sz="2000" b="1" dirty="0" err="1"/>
              <a:t>руб</a:t>
            </a:r>
            <a:r>
              <a:rPr lang="ru-RU" sz="2000" b="1" dirty="0"/>
              <a:t>; </a:t>
            </a:r>
            <a:endParaRPr lang="ru-RU" sz="2000" b="1" dirty="0" smtClean="0"/>
          </a:p>
          <a:p>
            <a:pPr marL="466725" indent="-285750" algn="just" defTabSz="288301">
              <a:spcAft>
                <a:spcPts val="400"/>
              </a:spcAft>
              <a:buFont typeface="Wingdings" panose="05000000000000000000" pitchFamily="2" charset="2"/>
              <a:buChar char="Ø"/>
              <a:defRPr sz="2412"/>
            </a:pPr>
            <a:r>
              <a:rPr lang="ru-RU" sz="2000" b="1" dirty="0" smtClean="0"/>
              <a:t>2017-2019 </a:t>
            </a:r>
            <a:r>
              <a:rPr lang="ru-RU" sz="2000" b="1" dirty="0"/>
              <a:t>– </a:t>
            </a:r>
            <a:r>
              <a:rPr lang="ru-RU" sz="2000" dirty="0"/>
              <a:t>ФЦП «Приоритетные направления…», «Создание научно-технологических основ производства биорезорбируемых магниевых сплавов c улучшенным комплексом свойств для медицинских имплантатов», </a:t>
            </a:r>
            <a:r>
              <a:rPr lang="ru-RU" sz="2000" b="1" i="1" dirty="0">
                <a:solidFill>
                  <a:srgbClr val="002060"/>
                </a:solidFill>
              </a:rPr>
              <a:t>совместный Проект с Университетом </a:t>
            </a:r>
            <a:r>
              <a:rPr lang="ru-RU" sz="2000" b="1" i="1" dirty="0" err="1">
                <a:solidFill>
                  <a:srgbClr val="002060"/>
                </a:solidFill>
              </a:rPr>
              <a:t>Кумамото</a:t>
            </a:r>
            <a:r>
              <a:rPr lang="ru-RU" sz="2000" b="1" i="1" dirty="0">
                <a:solidFill>
                  <a:srgbClr val="002060"/>
                </a:solidFill>
              </a:rPr>
              <a:t> (Япония), </a:t>
            </a:r>
            <a:r>
              <a:rPr lang="ru-RU" sz="2000" b="1" dirty="0" smtClean="0"/>
              <a:t>33 </a:t>
            </a:r>
            <a:r>
              <a:rPr lang="ru-RU" sz="2000" b="1" dirty="0"/>
              <a:t>млн. </a:t>
            </a:r>
            <a:r>
              <a:rPr lang="ru-RU" sz="2000" b="1" dirty="0" err="1"/>
              <a:t>руб</a:t>
            </a:r>
            <a:r>
              <a:rPr lang="ru-RU" sz="2000" b="1" dirty="0"/>
              <a:t>; </a:t>
            </a:r>
            <a:endParaRPr lang="ru-RU" sz="2000" b="1" dirty="0" smtClean="0"/>
          </a:p>
          <a:p>
            <a:pPr marL="523875" indent="-342900" algn="just" defTabSz="288301">
              <a:spcAft>
                <a:spcPts val="400"/>
              </a:spcAft>
              <a:buFont typeface="Wingdings" panose="05000000000000000000" pitchFamily="2" charset="2"/>
              <a:buChar char="ü"/>
              <a:defRPr sz="2412"/>
            </a:pPr>
            <a:r>
              <a:rPr lang="ru-RU" sz="2000" dirty="0" smtClean="0"/>
              <a:t>Получен международный патент (</a:t>
            </a:r>
            <a:r>
              <a:rPr lang="en-US" sz="2000" b="1" dirty="0">
                <a:solidFill>
                  <a:srgbClr val="002060"/>
                </a:solidFill>
              </a:rPr>
              <a:t>PCT WO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2021/021006</a:t>
            </a:r>
            <a:r>
              <a:rPr lang="ru-RU" sz="2000" b="1" dirty="0" smtClean="0"/>
              <a:t>)</a:t>
            </a:r>
            <a:r>
              <a:rPr lang="ru-RU" sz="2000" dirty="0" smtClean="0"/>
              <a:t> на технологию </a:t>
            </a:r>
            <a:r>
              <a:rPr lang="ru-RU" sz="2000" dirty="0" err="1" smtClean="0"/>
              <a:t>изготов-ления</a:t>
            </a:r>
            <a:r>
              <a:rPr lang="ru-RU" sz="2000" dirty="0" smtClean="0"/>
              <a:t> </a:t>
            </a:r>
            <a:r>
              <a:rPr lang="ru-RU" sz="2000" dirty="0"/>
              <a:t>перспективных биорезорбируемых сплавов систем:  </a:t>
            </a:r>
            <a:r>
              <a:rPr lang="en-US" sz="2000" b="1" dirty="0">
                <a:solidFill>
                  <a:srgbClr val="002060"/>
                </a:solidFill>
              </a:rPr>
              <a:t>Mg-Zn-Ca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и </a:t>
            </a:r>
            <a:r>
              <a:rPr lang="en-US" sz="2000" b="1" dirty="0">
                <a:solidFill>
                  <a:srgbClr val="002060"/>
                </a:solidFill>
              </a:rPr>
              <a:t>Mg-Zn-Y</a:t>
            </a:r>
            <a:r>
              <a:rPr lang="ru-RU" sz="2000" dirty="0" smtClean="0"/>
              <a:t>;</a:t>
            </a:r>
          </a:p>
          <a:p>
            <a:pPr marL="523875" indent="-342900" algn="just" defTabSz="288301">
              <a:spcAft>
                <a:spcPts val="400"/>
              </a:spcAft>
              <a:buFont typeface="Wingdings" panose="05000000000000000000" pitchFamily="2" charset="2"/>
              <a:buChar char="ü"/>
              <a:defRPr sz="2412"/>
            </a:pPr>
            <a:r>
              <a:rPr lang="ru-RU" sz="2000" dirty="0"/>
              <a:t>На базе НИИПТ ТГУ создан </a:t>
            </a:r>
            <a:r>
              <a:rPr lang="ru-RU" sz="2000" b="1" dirty="0">
                <a:solidFill>
                  <a:srgbClr val="002060"/>
                </a:solidFill>
              </a:rPr>
              <a:t>Центр магниевых </a:t>
            </a:r>
            <a:r>
              <a:rPr lang="ru-RU" sz="2000" b="1" dirty="0" smtClean="0">
                <a:solidFill>
                  <a:srgbClr val="002060"/>
                </a:solidFill>
              </a:rPr>
              <a:t>технологий</a:t>
            </a:r>
            <a:r>
              <a:rPr lang="ru-RU" sz="2000" dirty="0" smtClean="0"/>
              <a:t>;</a:t>
            </a:r>
          </a:p>
          <a:p>
            <a:pPr marL="523875" indent="-342900" algn="just" defTabSz="288301">
              <a:spcAft>
                <a:spcPts val="400"/>
              </a:spcAft>
              <a:buFont typeface="Wingdings" panose="05000000000000000000" pitchFamily="2" charset="2"/>
              <a:buChar char="ü"/>
              <a:defRPr sz="2412"/>
            </a:pPr>
            <a:r>
              <a:rPr lang="ru-RU" sz="2000" dirty="0" smtClean="0"/>
              <a:t> </a:t>
            </a:r>
            <a:r>
              <a:rPr lang="ru-RU" sz="2000" dirty="0"/>
              <a:t>Создан консорциум </a:t>
            </a:r>
            <a:r>
              <a:rPr lang="ru-RU" sz="2000" b="1" dirty="0">
                <a:solidFill>
                  <a:srgbClr val="002060"/>
                </a:solidFill>
              </a:rPr>
              <a:t>«Новые технологии для магниевых сплавов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r>
              <a:rPr lang="ru-RU" sz="2000" dirty="0" smtClean="0"/>
              <a:t>;</a:t>
            </a:r>
          </a:p>
          <a:p>
            <a:pPr marL="523875" indent="-342900" algn="just" defTabSz="288301">
              <a:spcAft>
                <a:spcPts val="400"/>
              </a:spcAft>
              <a:buFont typeface="Wingdings" panose="05000000000000000000" pitchFamily="2" charset="2"/>
              <a:buChar char="ü"/>
              <a:defRPr sz="2412"/>
            </a:pPr>
            <a:r>
              <a:rPr lang="ru-RU" sz="2000" dirty="0" smtClean="0"/>
              <a:t>От НОЦ «Инженерия будущего» подана заявка на создание в ТГУ молодежной </a:t>
            </a:r>
            <a:r>
              <a:rPr lang="ru-RU" sz="2000" b="1" i="1" dirty="0" smtClean="0">
                <a:solidFill>
                  <a:srgbClr val="002060"/>
                </a:solidFill>
                <a:cs typeface="Calibri" panose="020F0502020204030204" pitchFamily="34" charset="0"/>
                <a:sym typeface="Calibri"/>
              </a:rPr>
              <a:t>Лаборатории </a:t>
            </a:r>
            <a:r>
              <a:rPr lang="ru-RU" sz="2000" b="1" i="1" dirty="0">
                <a:solidFill>
                  <a:srgbClr val="002060"/>
                </a:solidFill>
                <a:cs typeface="Calibri" panose="020F0502020204030204" pitchFamily="34" charset="0"/>
                <a:sym typeface="Calibri"/>
              </a:rPr>
              <a:t>дизайна магниевых </a:t>
            </a:r>
            <a:r>
              <a:rPr lang="ru-RU" sz="2000" b="1" i="1" dirty="0" smtClean="0">
                <a:solidFill>
                  <a:srgbClr val="002060"/>
                </a:solidFill>
                <a:cs typeface="Calibri" panose="020F0502020204030204" pitchFamily="34" charset="0"/>
                <a:sym typeface="Calibri"/>
              </a:rPr>
              <a:t>материалов</a:t>
            </a:r>
          </a:p>
          <a:p>
            <a:pPr marL="180975" algn="just" defTabSz="288301">
              <a:spcAft>
                <a:spcPts val="400"/>
              </a:spcAft>
              <a:defRPr sz="2412"/>
            </a:pPr>
            <a:endParaRPr lang="ru-RU" sz="2000" dirty="0"/>
          </a:p>
          <a:p>
            <a:pPr marL="523875" indent="-342900" algn="just" defTabSz="288301">
              <a:spcAft>
                <a:spcPts val="400"/>
              </a:spcAft>
              <a:buFont typeface="Wingdings" panose="05000000000000000000" pitchFamily="2" charset="2"/>
              <a:buChar char="ü"/>
              <a:defRPr sz="2412"/>
            </a:pPr>
            <a:endParaRPr lang="ru-RU" sz="2000" dirty="0" smtClean="0"/>
          </a:p>
          <a:p>
            <a:pPr marL="523875" indent="-342900" algn="just" defTabSz="288301">
              <a:spcAft>
                <a:spcPts val="400"/>
              </a:spcAft>
              <a:buFont typeface="Wingdings" panose="05000000000000000000" pitchFamily="2" charset="2"/>
              <a:buChar char="ü"/>
              <a:defRPr sz="2412"/>
            </a:pPr>
            <a:endParaRPr lang="ru-RU" sz="2000" dirty="0"/>
          </a:p>
          <a:p>
            <a:pPr marL="523875" indent="-342900" algn="just" defTabSz="288301">
              <a:spcAft>
                <a:spcPts val="400"/>
              </a:spcAft>
              <a:buFont typeface="Wingdings" panose="05000000000000000000" pitchFamily="2" charset="2"/>
              <a:buChar char="ü"/>
              <a:defRPr sz="2412"/>
            </a:pPr>
            <a:endParaRPr lang="ru-RU" sz="2000" dirty="0" smtClean="0"/>
          </a:p>
          <a:p>
            <a:pPr marL="180975" algn="just" defTabSz="288301">
              <a:spcAft>
                <a:spcPts val="400"/>
              </a:spcAft>
              <a:defRPr sz="2412"/>
            </a:pPr>
            <a:endParaRPr lang="ru-RU" sz="1600" b="1" dirty="0" smtClean="0"/>
          </a:p>
        </p:txBody>
      </p:sp>
      <p:pic>
        <p:nvPicPr>
          <p:cNvPr id="7" name="Рисунок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4925EBBC-A91F-7B48-8447-F2B744EC0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" y="60762"/>
            <a:ext cx="89392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Картинки по запросу тольяттинский университет 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884" y="60762"/>
            <a:ext cx="836182" cy="75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299275" y="6474659"/>
            <a:ext cx="606725" cy="383341"/>
          </a:xfrm>
          <a:prstGeom prst="rect">
            <a:avLst/>
          </a:prstGeo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87139"/>
            <a:ext cx="990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КОНСОРЦИУМ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>
                <a:solidFill>
                  <a:srgbClr val="002060"/>
                </a:solidFill>
              </a:rPr>
              <a:t>Новые технологии для магниевых сплавов»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4925EBBC-A91F-7B48-8447-F2B744EC0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" y="60762"/>
            <a:ext cx="893921" cy="720000"/>
          </a:xfrm>
          <a:prstGeom prst="rect">
            <a:avLst/>
          </a:prstGeom>
        </p:spPr>
      </p:pic>
      <p:pic>
        <p:nvPicPr>
          <p:cNvPr id="9" name="object 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218" y="2850414"/>
            <a:ext cx="2626866" cy="1313443"/>
          </a:xfrm>
          <a:prstGeom prst="rect">
            <a:avLst/>
          </a:prstGeom>
        </p:spPr>
      </p:pic>
      <p:pic>
        <p:nvPicPr>
          <p:cNvPr id="10" name="Picture 2" descr="D:\САША\ООО\ООО ГК ЭкспертЭнергоСервис\Профессиональная литература\Дорожная карта инжиниринг ТГУ\Паспорт программмы развития ТГУ\От ЦСИ\Логотипы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4" y="1948478"/>
            <a:ext cx="2927789" cy="51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ject 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4930" y="4323812"/>
            <a:ext cx="2255363" cy="1467822"/>
          </a:xfrm>
          <a:prstGeom prst="rect">
            <a:avLst/>
          </a:prstGeom>
        </p:spPr>
      </p:pic>
      <p:pic>
        <p:nvPicPr>
          <p:cNvPr id="13" name="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93279" y="2275836"/>
            <a:ext cx="1813846" cy="1343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45" y="1876130"/>
            <a:ext cx="677108" cy="4001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3200" dirty="0" smtClean="0"/>
              <a:t>УНИВЕРСИТЕТЫ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960721" y="1164358"/>
            <a:ext cx="615553" cy="50236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dirty="0" smtClean="0"/>
              <a:t>АКАДЕМИЧЕСКИЕ ИНСТИТУТЫ</a:t>
            </a:r>
            <a:endParaRPr lang="ru-RU" sz="2800" dirty="0"/>
          </a:p>
        </p:txBody>
      </p:sp>
      <p:pic>
        <p:nvPicPr>
          <p:cNvPr id="19" name="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95164" y="3835003"/>
            <a:ext cx="876287" cy="1631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871" y="6143109"/>
            <a:ext cx="507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ИНДУСТРИАЛЬНЫЕ ПАРТНЕРЫ</a:t>
            </a:r>
            <a:endParaRPr lang="ru-RU" sz="2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/>
          <a:srcRect l="19882" t="11631" r="70369" b="73546"/>
          <a:stretch/>
        </p:blipFill>
        <p:spPr bwMode="auto">
          <a:xfrm>
            <a:off x="3469576" y="5182382"/>
            <a:ext cx="1220672" cy="10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22121" y="1217834"/>
            <a:ext cx="507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ИНОСТРАННЫЕ ПАРТНЕРЫ</a:t>
            </a:r>
            <a:endParaRPr lang="ru-RU" sz="28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3913435" y="1904418"/>
            <a:ext cx="2685583" cy="828000"/>
            <a:chOff x="4118498" y="1873781"/>
            <a:chExt cx="2685583" cy="828000"/>
          </a:xfrm>
        </p:grpSpPr>
        <p:sp>
          <p:nvSpPr>
            <p:cNvPr id="22" name="object 17"/>
            <p:cNvSpPr txBox="1"/>
            <p:nvPr/>
          </p:nvSpPr>
          <p:spPr>
            <a:xfrm>
              <a:off x="4690248" y="1928322"/>
              <a:ext cx="2113833" cy="620683"/>
            </a:xfrm>
            <a:prstGeom prst="rect">
              <a:avLst/>
            </a:prstGeom>
          </p:spPr>
          <p:txBody>
            <a:bodyPr vert="horz" wrap="square" lIns="0" tIns="30480" rIns="0" bIns="0" rtlCol="0">
              <a:spAutoFit/>
            </a:bodyPr>
            <a:lstStyle/>
            <a:p>
              <a:pPr marL="12700">
                <a:lnSpc>
                  <a:spcPts val="2315"/>
                </a:lnSpc>
                <a:spcBef>
                  <a:spcPts val="170"/>
                </a:spcBef>
              </a:pPr>
              <a:r>
                <a:rPr sz="1400" spc="-30" dirty="0" smtClean="0">
                  <a:latin typeface="Arial"/>
                  <a:cs typeface="Arial"/>
                </a:rPr>
                <a:t>«</a:t>
              </a:r>
              <a:r>
                <a:rPr sz="1400" spc="-30" dirty="0">
                  <a:latin typeface="Arial"/>
                  <a:cs typeface="Arial"/>
                </a:rPr>
                <a:t>Университет Кумамото»,</a:t>
              </a:r>
              <a:endParaRPr sz="1400" dirty="0">
                <a:latin typeface="Arial"/>
                <a:cs typeface="Arial"/>
              </a:endParaRPr>
            </a:p>
            <a:p>
              <a:pPr marL="12700">
                <a:lnSpc>
                  <a:spcPts val="2315"/>
                </a:lnSpc>
              </a:pPr>
              <a:r>
                <a:rPr sz="1400" spc="-25" dirty="0" smtClean="0">
                  <a:latin typeface="Arial"/>
                  <a:cs typeface="Arial"/>
                </a:rPr>
                <a:t> </a:t>
              </a:r>
              <a:r>
                <a:rPr sz="1400" spc="-30" dirty="0">
                  <a:latin typeface="Arial"/>
                  <a:cs typeface="Arial"/>
                </a:rPr>
                <a:t>Япония</a:t>
              </a:r>
              <a:endParaRPr sz="1400" dirty="0">
                <a:latin typeface="Arial"/>
                <a:cs typeface="Arial"/>
              </a:endParaRPr>
            </a:p>
          </p:txBody>
        </p:sp>
        <p:pic>
          <p:nvPicPr>
            <p:cNvPr id="23" name="object 4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18498" y="1873781"/>
              <a:ext cx="697464" cy="828000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/>
          <a:srcRect l="17701" t="12771" r="46639" b="72634"/>
          <a:stretch/>
        </p:blipFill>
        <p:spPr bwMode="auto">
          <a:xfrm>
            <a:off x="3902586" y="2830473"/>
            <a:ext cx="2814750" cy="6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/>
          <a:srcRect l="43100" t="20296" r="44586" b="68301"/>
          <a:stretch/>
        </p:blipFill>
        <p:spPr bwMode="auto">
          <a:xfrm>
            <a:off x="4654179" y="3546813"/>
            <a:ext cx="13824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3"/>
          <a:srcRect l="17830" t="11630" r="57285" b="75143"/>
          <a:stretch/>
        </p:blipFill>
        <p:spPr bwMode="auto">
          <a:xfrm>
            <a:off x="4815962" y="5339116"/>
            <a:ext cx="2889933" cy="8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372544" y="1794531"/>
            <a:ext cx="2330762" cy="3842234"/>
            <a:chOff x="1661746" y="1624435"/>
            <a:chExt cx="2330762" cy="3842234"/>
          </a:xfrm>
        </p:grpSpPr>
        <p:sp>
          <p:nvSpPr>
            <p:cNvPr id="6" name="Дуга 5"/>
            <p:cNvSpPr/>
            <p:nvPr/>
          </p:nvSpPr>
          <p:spPr>
            <a:xfrm>
              <a:off x="1661746" y="1635369"/>
              <a:ext cx="2329962" cy="3831300"/>
            </a:xfrm>
            <a:prstGeom prst="arc">
              <a:avLst/>
            </a:prstGeom>
            <a:ln w="2857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уга 26"/>
            <p:cNvSpPr/>
            <p:nvPr/>
          </p:nvSpPr>
          <p:spPr>
            <a:xfrm flipV="1">
              <a:off x="1662546" y="1624435"/>
              <a:ext cx="2329962" cy="3831300"/>
            </a:xfrm>
            <a:prstGeom prst="arc">
              <a:avLst/>
            </a:prstGeom>
            <a:ln w="2857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 flipH="1">
            <a:off x="6991014" y="1794531"/>
            <a:ext cx="2330762" cy="3842234"/>
            <a:chOff x="1661746" y="1624435"/>
            <a:chExt cx="2330762" cy="3842234"/>
          </a:xfrm>
        </p:grpSpPr>
        <p:sp>
          <p:nvSpPr>
            <p:cNvPr id="30" name="Дуга 29"/>
            <p:cNvSpPr/>
            <p:nvPr/>
          </p:nvSpPr>
          <p:spPr>
            <a:xfrm>
              <a:off x="1661746" y="1635369"/>
              <a:ext cx="2329962" cy="3831300"/>
            </a:xfrm>
            <a:prstGeom prst="arc">
              <a:avLst/>
            </a:prstGeom>
            <a:ln w="2857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Дуга 30"/>
            <p:cNvSpPr/>
            <p:nvPr/>
          </p:nvSpPr>
          <p:spPr>
            <a:xfrm flipV="1">
              <a:off x="1662546" y="1624435"/>
              <a:ext cx="2329962" cy="3831300"/>
            </a:xfrm>
            <a:prstGeom prst="arc">
              <a:avLst/>
            </a:prstGeom>
            <a:ln w="2857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5400000">
            <a:off x="2963955" y="306115"/>
            <a:ext cx="4702516" cy="3691275"/>
            <a:chOff x="1661746" y="1624435"/>
            <a:chExt cx="2330762" cy="3842234"/>
          </a:xfrm>
        </p:grpSpPr>
        <p:sp>
          <p:nvSpPr>
            <p:cNvPr id="34" name="Дуга 33"/>
            <p:cNvSpPr/>
            <p:nvPr/>
          </p:nvSpPr>
          <p:spPr>
            <a:xfrm>
              <a:off x="1661746" y="1635369"/>
              <a:ext cx="2329962" cy="3831300"/>
            </a:xfrm>
            <a:prstGeom prst="arc">
              <a:avLst/>
            </a:prstGeom>
            <a:ln w="2857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уга 34"/>
            <p:cNvSpPr/>
            <p:nvPr/>
          </p:nvSpPr>
          <p:spPr>
            <a:xfrm flipV="1">
              <a:off x="1662546" y="1624435"/>
              <a:ext cx="2329962" cy="3831300"/>
            </a:xfrm>
            <a:prstGeom prst="arc">
              <a:avLst/>
            </a:prstGeom>
            <a:ln w="2857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16200000">
            <a:off x="4190958" y="3458122"/>
            <a:ext cx="2330762" cy="4550774"/>
            <a:chOff x="1661746" y="1624435"/>
            <a:chExt cx="2330762" cy="3842234"/>
          </a:xfrm>
        </p:grpSpPr>
        <p:sp>
          <p:nvSpPr>
            <p:cNvPr id="37" name="Дуга 36"/>
            <p:cNvSpPr/>
            <p:nvPr/>
          </p:nvSpPr>
          <p:spPr>
            <a:xfrm>
              <a:off x="1661746" y="1635369"/>
              <a:ext cx="2329962" cy="3831300"/>
            </a:xfrm>
            <a:prstGeom prst="arc">
              <a:avLst/>
            </a:prstGeom>
            <a:ln w="2857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Дуга 37"/>
            <p:cNvSpPr/>
            <p:nvPr/>
          </p:nvSpPr>
          <p:spPr>
            <a:xfrm flipV="1">
              <a:off x="1662546" y="1624435"/>
              <a:ext cx="2329962" cy="3831300"/>
            </a:xfrm>
            <a:prstGeom prst="arc">
              <a:avLst/>
            </a:prstGeom>
            <a:ln w="2857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022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316" y="6201"/>
            <a:ext cx="7973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Научно-исследовательский </a:t>
            </a:r>
          </a:p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технологический задел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4" descr="Картинки по запросу тольяттинский университет 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682" y="109193"/>
            <a:ext cx="836182" cy="75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749" y="961022"/>
            <a:ext cx="7442422" cy="250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Разработан биорезорбируемый сплав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Mg-1Zn-0,15Ca</a:t>
            </a:r>
            <a:r>
              <a:rPr lang="ru-RU" dirty="0" smtClean="0"/>
              <a:t>, превосходящий по комплексу свойств лучший зарубежный аналог  </a:t>
            </a:r>
            <a:r>
              <a:rPr lang="en-US" dirty="0" smtClean="0"/>
              <a:t>WE43</a:t>
            </a:r>
            <a:r>
              <a:rPr lang="ru-RU" dirty="0" smtClean="0"/>
              <a:t>:</a:t>
            </a:r>
          </a:p>
          <a:p>
            <a:pPr marL="514350" indent="-5143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Предел текучести </a:t>
            </a:r>
            <a:r>
              <a:rPr lang="ru-RU" sz="1800" dirty="0" smtClean="0"/>
              <a:t> 215 </a:t>
            </a:r>
            <a:r>
              <a:rPr lang="ru-RU" sz="1800" dirty="0"/>
              <a:t>МПа;</a:t>
            </a:r>
          </a:p>
          <a:p>
            <a:pPr marL="514350" indent="-5143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Предел </a:t>
            </a:r>
            <a:r>
              <a:rPr lang="ru-RU" sz="1800" dirty="0" smtClean="0"/>
              <a:t>прочности 260 </a:t>
            </a:r>
            <a:r>
              <a:rPr lang="ru-RU" sz="1800" dirty="0"/>
              <a:t>МПа</a:t>
            </a:r>
          </a:p>
          <a:p>
            <a:pPr marL="514350" indent="-5143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Относительное удлинение не ниже </a:t>
            </a:r>
            <a:r>
              <a:rPr lang="ru-RU" sz="1800" dirty="0" smtClean="0"/>
              <a:t>22%;</a:t>
            </a:r>
            <a:endParaRPr lang="ru-RU" sz="1800" dirty="0"/>
          </a:p>
          <a:p>
            <a:pPr marL="514350" indent="-5143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Скорость коррозии в физиологическом растворе (среде </a:t>
            </a:r>
            <a:r>
              <a:rPr lang="ru-RU" sz="1800" dirty="0" err="1"/>
              <a:t>Рингера</a:t>
            </a:r>
            <a:r>
              <a:rPr lang="ru-RU" sz="1800" dirty="0"/>
              <a:t>) </a:t>
            </a:r>
            <a:r>
              <a:rPr lang="ru-RU" sz="1800" dirty="0" smtClean="0"/>
              <a:t>0,5 </a:t>
            </a:r>
            <a:r>
              <a:rPr lang="ru-RU" sz="1800" dirty="0"/>
              <a:t>мл/см</a:t>
            </a:r>
            <a:r>
              <a:rPr lang="ru-RU" sz="1800" baseline="30000" dirty="0"/>
              <a:t>2</a:t>
            </a:r>
            <a:r>
              <a:rPr lang="ru-RU" sz="1800" dirty="0"/>
              <a:t>/день</a:t>
            </a:r>
            <a:r>
              <a:rPr lang="ru-RU" sz="1800" dirty="0" smtClean="0"/>
              <a:t>;</a:t>
            </a:r>
            <a:endParaRPr lang="ru-RU" sz="1800" dirty="0"/>
          </a:p>
          <a:p>
            <a:pPr marL="514350" indent="-5143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Предел  коррозионной усталости на базе 2×10</a:t>
            </a:r>
            <a:r>
              <a:rPr lang="en-US" sz="1800" dirty="0"/>
              <a:t>^</a:t>
            </a:r>
            <a:r>
              <a:rPr lang="ru-RU" sz="1800" dirty="0"/>
              <a:t>6 </a:t>
            </a:r>
            <a:r>
              <a:rPr lang="ru-RU" sz="1800" dirty="0" smtClean="0"/>
              <a:t>циклов </a:t>
            </a:r>
            <a:r>
              <a:rPr lang="en-US" sz="1800" dirty="0" smtClean="0"/>
              <a:t>8</a:t>
            </a:r>
            <a:r>
              <a:rPr lang="ru-RU" sz="1800" dirty="0" smtClean="0"/>
              <a:t>5</a:t>
            </a:r>
            <a:r>
              <a:rPr lang="en-US" sz="1800" dirty="0" smtClean="0"/>
              <a:t> </a:t>
            </a:r>
            <a:r>
              <a:rPr lang="ru-RU" sz="1800" dirty="0"/>
              <a:t>МПа</a:t>
            </a:r>
            <a:r>
              <a:rPr lang="ru-RU" sz="1800" dirty="0" smtClean="0"/>
              <a:t>;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9303" y="3386638"/>
            <a:ext cx="5805576" cy="3569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плав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Mg-1Zn-0,15Ca</a:t>
            </a:r>
            <a:r>
              <a:rPr lang="ru-RU" dirty="0"/>
              <a:t> </a:t>
            </a:r>
            <a:r>
              <a:rPr lang="ru-RU" dirty="0" smtClean="0"/>
              <a:t>прошел успешные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доклинические испытания</a:t>
            </a:r>
            <a:r>
              <a:rPr lang="ru-RU" dirty="0" smtClean="0"/>
              <a:t>, в том числе: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ru-RU" sz="1800" dirty="0"/>
              <a:t>in vitro </a:t>
            </a:r>
            <a:r>
              <a:rPr lang="ru-RU" altLang="ru-RU" sz="1800" dirty="0"/>
              <a:t> на культурах клеток фибробластов </a:t>
            </a:r>
            <a:r>
              <a:rPr lang="ru-RU" altLang="ru-RU" sz="1800" dirty="0" smtClean="0"/>
              <a:t>человека (испытание на </a:t>
            </a:r>
            <a:r>
              <a:rPr lang="ru-RU" altLang="ru-RU" sz="1800" dirty="0" err="1" smtClean="0"/>
              <a:t>цитотоксичность</a:t>
            </a:r>
            <a:r>
              <a:rPr lang="ru-RU" altLang="ru-RU" sz="1800" dirty="0" smtClean="0"/>
              <a:t> и </a:t>
            </a:r>
            <a:r>
              <a:rPr lang="ru-RU" altLang="ru-RU" sz="1800" dirty="0">
                <a:ea typeface="Calibri" pitchFamily="34" charset="0"/>
                <a:cs typeface="Arial" pitchFamily="34" charset="0"/>
              </a:rPr>
              <a:t>пролиферативную </a:t>
            </a:r>
            <a:r>
              <a:rPr lang="ru-RU" altLang="ru-RU" sz="1800" dirty="0" smtClean="0">
                <a:ea typeface="Calibri" pitchFamily="34" charset="0"/>
                <a:cs typeface="Arial" pitchFamily="34" charset="0"/>
              </a:rPr>
              <a:t>активность) </a:t>
            </a:r>
            <a:r>
              <a:rPr lang="ru-RU" altLang="ru-RU" sz="1800" dirty="0" smtClean="0"/>
              <a:t>;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ru-RU" sz="1800" dirty="0"/>
              <a:t>in vivo </a:t>
            </a:r>
            <a:r>
              <a:rPr lang="ru-RU" altLang="ru-RU" sz="1800" dirty="0"/>
              <a:t>на  лабораторных  животных </a:t>
            </a:r>
            <a:r>
              <a:rPr lang="ru-RU" altLang="ru-RU" sz="1800" dirty="0" smtClean="0"/>
              <a:t>(подкожная и внутрикостная имплантация на крысах)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ym typeface="Calibri"/>
              </a:rPr>
              <a:t>Изготовлены полуфабрикаты в виде пластин, трубки и проволоки </a:t>
            </a:r>
            <a:r>
              <a:rPr lang="ru-RU" sz="1800" dirty="0" smtClean="0">
                <a:sym typeface="Calibri"/>
              </a:rPr>
              <a:t>а также </a:t>
            </a:r>
            <a:r>
              <a:rPr lang="ru-RU" sz="1800" dirty="0">
                <a:sym typeface="Calibri"/>
              </a:rPr>
              <a:t>опытные образцы имплантатов и крепежных </a:t>
            </a:r>
            <a:r>
              <a:rPr lang="ru-RU" sz="1800" dirty="0" smtClean="0">
                <a:sym typeface="Calibri"/>
              </a:rPr>
              <a:t>элементов</a:t>
            </a:r>
            <a:endParaRPr lang="ru-RU" altLang="ru-RU" sz="1800" dirty="0" smtClean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altLang="ru-RU" sz="1800" dirty="0" smtClean="0"/>
              <a:t>Проведена первая успешная челюстно-лицевая операция с применением разработанного сплава</a:t>
            </a:r>
          </a:p>
        </p:txBody>
      </p:sp>
      <p:pic>
        <p:nvPicPr>
          <p:cNvPr id="8" name="Рисунок 7" descr="C:\Users\1\Desktop\макро мерсон\DSCN8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21" y="3716145"/>
            <a:ext cx="1779936" cy="11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40" y="5186063"/>
            <a:ext cx="1726731" cy="12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D. Merson\Desktop\МАГНИЕВЫЙ ПРОЕКТ\медицина\Фото челюстно лицевого имплантата\SAVE_20191030_094440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4240" y="3305944"/>
            <a:ext cx="1373593" cy="160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D. Merson\Desktop\МАГНИЕВЫЙ ПРОЕКТ\медицина\Фото челюстно лицевого имплантата\SAVE_20191030_094426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78" y="4963303"/>
            <a:ext cx="1365155" cy="152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59" y="1562822"/>
            <a:ext cx="2047762" cy="127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95" y="1562822"/>
            <a:ext cx="668357" cy="66776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8635043" y="1723158"/>
            <a:ext cx="456552" cy="53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299275" y="6474659"/>
            <a:ext cx="606725" cy="383341"/>
          </a:xfrm>
          <a:prstGeom prst="rect">
            <a:avLst/>
          </a:prstGeo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4925EBBC-A91F-7B48-8447-F2B744EC05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" y="60762"/>
            <a:ext cx="89392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574" y="292978"/>
            <a:ext cx="86821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Необходимые работы по проекту</a:t>
            </a:r>
            <a:endParaRPr lang="ru-RU" sz="2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395" y="1239389"/>
            <a:ext cx="91156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Проведение клинических испытаний;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Разработка методики проведения хирургических операций с применением биорезорбируемых магниевых сплавов;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Подготовка пакета документов для получения разрешения на </a:t>
            </a:r>
            <a:r>
              <a:rPr lang="ru-RU" sz="2400" dirty="0"/>
              <a:t>применение биорезорбируемых магниевых сплавов в </a:t>
            </a:r>
            <a:r>
              <a:rPr lang="ru-RU" sz="2400" dirty="0" smtClean="0"/>
              <a:t>медицине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3574" y="3801053"/>
            <a:ext cx="86821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Коммерциализация</a:t>
            </a:r>
            <a:endParaRPr lang="ru-RU" sz="2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574" y="4442604"/>
            <a:ext cx="9211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И</a:t>
            </a:r>
            <a:r>
              <a:rPr lang="ru-RU" sz="2400" dirty="0" smtClean="0"/>
              <a:t>зготовление имплантатов малых размеров на базе Центра магниевых технологий ТГУ;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Разработка технологии изготовления крупноразмерных имплантатов для передачи Индустриальным партнерам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Разработка инновационных изделий, например, костных имплантатов</a:t>
            </a:r>
            <a:endParaRPr lang="ru-RU" sz="2400" dirty="0"/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299275" y="6474659"/>
            <a:ext cx="606725" cy="383341"/>
          </a:xfrm>
          <a:prstGeom prst="rect">
            <a:avLst/>
          </a:prstGeo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8" name="Picture 14" descr="Картинки по запросу тольяттинский университет 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682" y="109193"/>
            <a:ext cx="836182" cy="75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4925EBBC-A91F-7B48-8447-F2B744EC0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" y="60762"/>
            <a:ext cx="89392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574" y="292978"/>
            <a:ext cx="86821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Наши предложения для НОЦ</a:t>
            </a:r>
            <a:endParaRPr lang="ru-RU" sz="2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395" y="1239389"/>
            <a:ext cx="911560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Составить перечень наиболее востребованных типичных видов работ (физико-химические и механические испытания, испытания </a:t>
            </a:r>
            <a:r>
              <a:rPr lang="en-US" sz="2400" dirty="0" smtClean="0"/>
              <a:t>in vitro</a:t>
            </a:r>
            <a:r>
              <a:rPr lang="ru-RU" sz="2400" dirty="0" smtClean="0"/>
              <a:t> и</a:t>
            </a:r>
            <a:r>
              <a:rPr lang="en-US" sz="2400" dirty="0" smtClean="0"/>
              <a:t> in vivo</a:t>
            </a:r>
            <a:r>
              <a:rPr lang="ru-RU" sz="2400" dirty="0" smtClean="0"/>
              <a:t>, клинические испытания, подготовка разрешительных документов и т.п.);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Распределить работы по п. 1 по организациям – членам НОЦ, способным выполнять </a:t>
            </a:r>
            <a:r>
              <a:rPr lang="ru-RU" sz="2400" smtClean="0"/>
              <a:t>эти работы на </a:t>
            </a:r>
            <a:r>
              <a:rPr lang="ru-RU" sz="2400" dirty="0" smtClean="0"/>
              <a:t>необходимом уровне;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Оплачивать работы по п. 1, требуемые участникам НОЦ, организациям по п. 2 из средств </a:t>
            </a:r>
            <a:r>
              <a:rPr lang="ru-RU" sz="2400" dirty="0" err="1" smtClean="0"/>
              <a:t>Госфинансирования</a:t>
            </a:r>
            <a:r>
              <a:rPr lang="ru-RU" sz="2400" dirty="0" smtClean="0"/>
              <a:t> НОЦ. </a:t>
            </a:r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299275" y="6474659"/>
            <a:ext cx="606725" cy="383341"/>
          </a:xfrm>
          <a:prstGeom prst="rect">
            <a:avLst/>
          </a:prstGeo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8" name="Picture 14" descr="Картинки по запросу тольяттинский университет 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682" y="109193"/>
            <a:ext cx="836182" cy="75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4925EBBC-A91F-7B48-8447-F2B744EC0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" y="60762"/>
            <a:ext cx="893921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3050" y="5378450"/>
            <a:ext cx="521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Директор НИИ Прогрессивных технологий ТГУ </a:t>
            </a:r>
          </a:p>
          <a:p>
            <a:r>
              <a:rPr lang="ru-RU" sz="2000" dirty="0" smtClean="0"/>
              <a:t>Мерсон Дмитрий Львович</a:t>
            </a:r>
          </a:p>
          <a:p>
            <a:r>
              <a:rPr lang="en-US" sz="2000" dirty="0" smtClean="0">
                <a:hlinkClick r:id="rId4"/>
              </a:rPr>
              <a:t>d.merson@tltsu.ru</a:t>
            </a:r>
            <a:endParaRPr lang="en-US" sz="2000" dirty="0" smtClean="0"/>
          </a:p>
          <a:p>
            <a:r>
              <a:rPr lang="en-US" sz="2000" dirty="0" smtClean="0"/>
              <a:t>(8482)539-169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59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3299</TotalTime>
  <Words>559</Words>
  <Application>Microsoft Office PowerPoint</Application>
  <PresentationFormat>Лист A4 (210x297 мм)</PresentationFormat>
  <Paragraphs>66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Вера Сергеевна</dc:creator>
  <cp:lastModifiedBy>Дмитрий Мерсон</cp:lastModifiedBy>
  <cp:revision>376</cp:revision>
  <dcterms:created xsi:type="dcterms:W3CDTF">2019-09-24T10:24:42Z</dcterms:created>
  <dcterms:modified xsi:type="dcterms:W3CDTF">2021-08-25T18:40:33Z</dcterms:modified>
</cp:coreProperties>
</file>